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0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00A7-DA89-FC40-913E-FF079376EC19}" type="datetimeFigureOut">
              <a:rPr lang="en-US" smtClean="0"/>
              <a:pPr/>
              <a:t>3/26/17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BB16-0E1E-3043-ADA2-23D3E8A6A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Shot 2017-03-26 at 5.2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7" y="3250173"/>
            <a:ext cx="4924025" cy="2624438"/>
          </a:xfrm>
          <a:prstGeom prst="rect">
            <a:avLst/>
          </a:prstGeom>
        </p:spPr>
      </p:pic>
      <p:pic>
        <p:nvPicPr>
          <p:cNvPr id="21" name="Picture 20" descr="Screen Shot 2017-03-26 at 5.31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024" y="554593"/>
            <a:ext cx="4651539" cy="2380684"/>
          </a:xfrm>
          <a:prstGeom prst="rect">
            <a:avLst/>
          </a:prstGeom>
        </p:spPr>
      </p:pic>
      <p:pic>
        <p:nvPicPr>
          <p:cNvPr id="20" name="Picture 19" descr="Screen Shot 2017-03-25 at 5.00.31 PM.png"/>
          <p:cNvPicPr>
            <a:picLocks noChangeAspect="1"/>
          </p:cNvPicPr>
          <p:nvPr/>
        </p:nvPicPr>
        <p:blipFill>
          <a:blip r:embed="rId4"/>
          <a:srcRect l="15684" t="87074" r="10188"/>
          <a:stretch>
            <a:fillRect/>
          </a:stretch>
        </p:blipFill>
        <p:spPr>
          <a:xfrm>
            <a:off x="3100057" y="2887164"/>
            <a:ext cx="3139110" cy="363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834" y="257087"/>
            <a:ext cx="375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Peru Flooding—Status 26 March 2017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8599" y="3290374"/>
            <a:ext cx="32967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</a:rPr>
              <a:t>Rain over the last day still concentrated in northwest Peru.  Forecast rainfall for next three days from NASA GEOS-5 global model shows continued concentration in northwest (over 150 mm) and along coast to the south. The overview flood calculation from Global Flood Monitoring System (GFMS) [</a:t>
            </a:r>
            <a:r>
              <a:rPr lang="en-US" sz="1600" dirty="0" err="1" smtClean="0">
                <a:solidFill>
                  <a:srgbClr val="FF0000"/>
                </a:solidFill>
              </a:rPr>
              <a:t>flood.umd.edu</a:t>
            </a:r>
            <a:r>
              <a:rPr lang="en-US" sz="1600" dirty="0" smtClean="0">
                <a:solidFill>
                  <a:srgbClr val="FF0000"/>
                </a:solidFill>
              </a:rPr>
              <a:t>] today shows flooding still concentrated in the northwest—forecast flood maps on next slide.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841" y="6266986"/>
            <a:ext cx="43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GFMS (U. of Maryland)  </a:t>
            </a:r>
            <a:r>
              <a:rPr lang="en-US" dirty="0" err="1" smtClean="0"/>
              <a:t>flood.umd.edu</a:t>
            </a:r>
            <a:endParaRPr lang="en-US" dirty="0"/>
          </a:p>
        </p:txBody>
      </p:sp>
      <p:pic>
        <p:nvPicPr>
          <p:cNvPr id="14" name="Picture 13" descr="Screen Shot 2017-03-23 at 11.13.03 AM.png"/>
          <p:cNvPicPr>
            <a:picLocks noChangeAspect="1"/>
          </p:cNvPicPr>
          <p:nvPr/>
        </p:nvPicPr>
        <p:blipFill>
          <a:blip r:embed="rId5"/>
          <a:srcRect l="17414" t="86939" r="18462"/>
          <a:stretch>
            <a:fillRect/>
          </a:stretch>
        </p:blipFill>
        <p:spPr>
          <a:xfrm>
            <a:off x="1051616" y="5825326"/>
            <a:ext cx="3234022" cy="441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6227" y="1008427"/>
            <a:ext cx="178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Satellite rainfall for last day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51747" y="1270037"/>
            <a:ext cx="1782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Forecast rainfall from NASA global model for next three days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68626" y="3705289"/>
            <a:ext cx="178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Flood estimate for </a:t>
            </a:r>
          </a:p>
          <a:p>
            <a:r>
              <a:rPr lang="en-US" sz="1400" b="1" dirty="0" smtClean="0"/>
              <a:t>26 March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75409" y="6266986"/>
            <a:ext cx="1758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Adler/U. of Maryland</a:t>
            </a:r>
            <a:endParaRPr lang="en-US" sz="1200" dirty="0"/>
          </a:p>
        </p:txBody>
      </p:sp>
      <p:pic>
        <p:nvPicPr>
          <p:cNvPr id="22" name="Picture 21" descr="Screen Shot 2017-03-26 at 5.28.2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1016"/>
            <a:ext cx="4421752" cy="226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3 at 11.13.03 AM.png"/>
          <p:cNvPicPr>
            <a:picLocks noChangeAspect="1"/>
          </p:cNvPicPr>
          <p:nvPr/>
        </p:nvPicPr>
        <p:blipFill>
          <a:blip r:embed="rId2"/>
          <a:srcRect l="17414" t="86939" r="18462"/>
          <a:stretch>
            <a:fillRect/>
          </a:stretch>
        </p:blipFill>
        <p:spPr>
          <a:xfrm>
            <a:off x="5301880" y="5682515"/>
            <a:ext cx="3234022" cy="441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0338" y="634963"/>
            <a:ext cx="394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Forecast of Flooding (</a:t>
            </a:r>
            <a:r>
              <a:rPr lang="en-US" dirty="0" err="1" smtClean="0">
                <a:solidFill>
                  <a:srgbClr val="FF0000"/>
                </a:solidFill>
              </a:rPr>
              <a:t>Streamflow</a:t>
            </a:r>
            <a:r>
              <a:rPr lang="en-US" dirty="0" smtClean="0">
                <a:solidFill>
                  <a:srgbClr val="FF0000"/>
                </a:solidFill>
              </a:rPr>
              <a:t> above Flood Threshold) over 26-30 March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 descr="Screen Shot 2017-03-26 at 5.37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38" y="3631936"/>
            <a:ext cx="3882753" cy="2050579"/>
          </a:xfrm>
          <a:prstGeom prst="rect">
            <a:avLst/>
          </a:prstGeom>
        </p:spPr>
      </p:pic>
      <p:pic>
        <p:nvPicPr>
          <p:cNvPr id="15" name="Picture 14" descr="Screen Shot 2017-03-26 at 5.37.3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393" y="1506344"/>
            <a:ext cx="4019503" cy="2125592"/>
          </a:xfrm>
          <a:prstGeom prst="rect">
            <a:avLst/>
          </a:prstGeom>
        </p:spPr>
      </p:pic>
      <p:pic>
        <p:nvPicPr>
          <p:cNvPr id="16" name="Picture 15" descr="Screen Shot 2017-03-26 at 5.37.4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84" y="4177866"/>
            <a:ext cx="3936790" cy="2090053"/>
          </a:xfrm>
          <a:prstGeom prst="rect">
            <a:avLst/>
          </a:prstGeom>
        </p:spPr>
      </p:pic>
      <p:pic>
        <p:nvPicPr>
          <p:cNvPr id="17" name="Picture 16" descr="Screen Shot 2017-03-26 at 5.38.0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84" y="2320168"/>
            <a:ext cx="3936790" cy="2024439"/>
          </a:xfrm>
          <a:prstGeom prst="rect">
            <a:avLst/>
          </a:prstGeom>
        </p:spPr>
      </p:pic>
      <p:pic>
        <p:nvPicPr>
          <p:cNvPr id="18" name="Picture 17" descr="Screen Shot 2017-03-26 at 5.38.17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84" y="242419"/>
            <a:ext cx="3936790" cy="207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7-03-26 at 6.11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3" y="878604"/>
            <a:ext cx="8200642" cy="4698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2750" y="6347071"/>
            <a:ext cx="446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GFMS (U. of Maryland)  </a:t>
            </a:r>
            <a:r>
              <a:rPr lang="en-US" dirty="0" err="1" smtClean="0"/>
              <a:t>flood.umd.edu</a:t>
            </a:r>
            <a:endParaRPr lang="en-US" dirty="0"/>
          </a:p>
        </p:txBody>
      </p:sp>
      <p:pic>
        <p:nvPicPr>
          <p:cNvPr id="9" name="Picture 8" descr="Screen Shot 2017-03-23 at 11.40.59 AM.png"/>
          <p:cNvPicPr>
            <a:picLocks noChangeAspect="1"/>
          </p:cNvPicPr>
          <p:nvPr/>
        </p:nvPicPr>
        <p:blipFill>
          <a:blip r:embed="rId3"/>
          <a:srcRect l="14452" t="89193" r="11316"/>
          <a:stretch>
            <a:fillRect/>
          </a:stretch>
        </p:blipFill>
        <p:spPr>
          <a:xfrm>
            <a:off x="1738718" y="5683967"/>
            <a:ext cx="6057875" cy="606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526" y="2346951"/>
            <a:ext cx="2128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Calculated inundation map with water depth at 1 km resolution from GFMS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3567" y="2839394"/>
            <a:ext cx="109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Piura   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2955" y="2346951"/>
            <a:ext cx="1094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Piura River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86217" y="1621263"/>
            <a:ext cx="1094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Chira</a:t>
            </a:r>
            <a:r>
              <a:rPr lang="en-US" sz="1400" dirty="0" smtClean="0"/>
              <a:t> River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54002" y="394421"/>
            <a:ext cx="402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Inundation Estimate 26 March 2017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3-25 at 11.36.4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185"/>
            <a:ext cx="3834684" cy="3509711"/>
          </a:xfrm>
          <a:prstGeom prst="rect">
            <a:avLst/>
          </a:prstGeom>
        </p:spPr>
      </p:pic>
      <p:pic>
        <p:nvPicPr>
          <p:cNvPr id="4" name="Picture 3" descr="Screen Shot 2017-03-25 at 11.40.14 AM.png"/>
          <p:cNvPicPr>
            <a:picLocks noChangeAspect="1"/>
          </p:cNvPicPr>
          <p:nvPr/>
        </p:nvPicPr>
        <p:blipFill>
          <a:blip r:embed="rId3"/>
          <a:srcRect l="3742"/>
          <a:stretch>
            <a:fillRect/>
          </a:stretch>
        </p:blipFill>
        <p:spPr>
          <a:xfrm>
            <a:off x="3834684" y="940388"/>
            <a:ext cx="5152883" cy="5770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69017" y="1514185"/>
            <a:ext cx="3584858" cy="3509711"/>
          </a:xfrm>
          <a:prstGeom prst="rect">
            <a:avLst/>
          </a:prstGeom>
          <a:solidFill>
            <a:srgbClr val="FF0000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1035" y="273275"/>
            <a:ext cx="559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Sentinel and GFMS Inundation Estimates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87" y="1514185"/>
            <a:ext cx="2957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Flood Observatory (</a:t>
            </a:r>
            <a:r>
              <a:rPr lang="en-US" dirty="0" err="1" smtClean="0"/>
              <a:t>Brakenridge</a:t>
            </a:r>
            <a:r>
              <a:rPr lang="en-US" dirty="0" smtClean="0"/>
              <a:t>) Inundation Estimate from Sentinel 1 for March 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90211" y="1514185"/>
            <a:ext cx="295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GFMS Inundation Estimate (1 km) for March 20</a:t>
            </a:r>
            <a:endParaRPr lang="en-US" dirty="0"/>
          </a:p>
        </p:txBody>
      </p:sp>
      <p:pic>
        <p:nvPicPr>
          <p:cNvPr id="9" name="Picture 8" descr="Screen Shot 2017-03-23 at 11.40.59 AM.png"/>
          <p:cNvPicPr>
            <a:picLocks noChangeAspect="1"/>
          </p:cNvPicPr>
          <p:nvPr/>
        </p:nvPicPr>
        <p:blipFill>
          <a:blip r:embed="rId4"/>
          <a:srcRect l="14452" t="89193" r="11316"/>
          <a:stretch>
            <a:fillRect/>
          </a:stretch>
        </p:blipFill>
        <p:spPr>
          <a:xfrm>
            <a:off x="6452268" y="5835970"/>
            <a:ext cx="2535299" cy="302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6 at 6.18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08" y="212450"/>
            <a:ext cx="3634931" cy="2098921"/>
          </a:xfrm>
          <a:prstGeom prst="rect">
            <a:avLst/>
          </a:prstGeom>
        </p:spPr>
      </p:pic>
      <p:pic>
        <p:nvPicPr>
          <p:cNvPr id="3" name="Picture 2" descr="Screen Shot 2017-03-26 at 6.17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8" y="2311371"/>
            <a:ext cx="3767951" cy="2129939"/>
          </a:xfrm>
          <a:prstGeom prst="rect">
            <a:avLst/>
          </a:prstGeom>
        </p:spPr>
      </p:pic>
      <p:pic>
        <p:nvPicPr>
          <p:cNvPr id="4" name="Picture 3" descr="Screen Shot 2017-03-26 at 6.17.1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88" y="4441310"/>
            <a:ext cx="3634931" cy="2018144"/>
          </a:xfrm>
          <a:prstGeom prst="rect">
            <a:avLst/>
          </a:prstGeom>
        </p:spPr>
      </p:pic>
      <p:pic>
        <p:nvPicPr>
          <p:cNvPr id="6" name="Picture 5" descr="Screen Shot 2017-03-26 at 6.15.5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888" y="222701"/>
            <a:ext cx="3690410" cy="2088670"/>
          </a:xfrm>
          <a:prstGeom prst="rect">
            <a:avLst/>
          </a:prstGeom>
        </p:spPr>
      </p:pic>
      <p:pic>
        <p:nvPicPr>
          <p:cNvPr id="7" name="Picture 6" descr="Screen Shot 2017-03-26 at 6.15.16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888" y="2293696"/>
            <a:ext cx="3690410" cy="2147614"/>
          </a:xfrm>
          <a:prstGeom prst="rect">
            <a:avLst/>
          </a:prstGeom>
        </p:spPr>
      </p:pic>
      <p:pic>
        <p:nvPicPr>
          <p:cNvPr id="8" name="Picture 7" descr="Screen Shot 2017-03-26 at 6.11.29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888" y="4394107"/>
            <a:ext cx="3690410" cy="2114297"/>
          </a:xfrm>
          <a:prstGeom prst="rect">
            <a:avLst/>
          </a:prstGeom>
        </p:spPr>
      </p:pic>
      <p:pic>
        <p:nvPicPr>
          <p:cNvPr id="9" name="Picture 8" descr="Screen Shot 2017-03-23 at 11.40.59 AM.png"/>
          <p:cNvPicPr>
            <a:picLocks noChangeAspect="1"/>
          </p:cNvPicPr>
          <p:nvPr/>
        </p:nvPicPr>
        <p:blipFill>
          <a:blip r:embed="rId8"/>
          <a:srcRect l="14452" t="89193" r="11316"/>
          <a:stretch>
            <a:fillRect/>
          </a:stretch>
        </p:blipFill>
        <p:spPr>
          <a:xfrm>
            <a:off x="3092040" y="6459454"/>
            <a:ext cx="2535299" cy="30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2040" y="2887164"/>
            <a:ext cx="172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Evolution of Inundation Estimations—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Feb. 21 to March 26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7-03-26 at 6.26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1" y="1486017"/>
            <a:ext cx="8393227" cy="449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030" y="333734"/>
            <a:ext cx="662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Estimated and Forecast </a:t>
            </a:r>
            <a:r>
              <a:rPr lang="en-US" dirty="0" err="1" smtClean="0">
                <a:solidFill>
                  <a:srgbClr val="FF0000"/>
                </a:solidFill>
              </a:rPr>
              <a:t>Streamflow</a:t>
            </a:r>
            <a:r>
              <a:rPr lang="en-US" dirty="0" smtClean="0">
                <a:solidFill>
                  <a:srgbClr val="FF0000"/>
                </a:solidFill>
              </a:rPr>
              <a:t> at city of Piura along Piura River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98052" y="4958322"/>
            <a:ext cx="759884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7865" y="4958322"/>
            <a:ext cx="212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Flood Threshold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5591680" y="3788602"/>
            <a:ext cx="3690177" cy="17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58971" y="1952150"/>
            <a:ext cx="153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Forecast   </a:t>
            </a:r>
            <a:r>
              <a:rPr lang="en-US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030" y="747353"/>
            <a:ext cx="6628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/>
              <a:t>Streamflow</a:t>
            </a:r>
            <a:r>
              <a:rPr lang="en-US" sz="1400" dirty="0" smtClean="0"/>
              <a:t> at city of Piura (see location on a previous slide) hit new peak today.  Forecast to drop quickly over next few days, although still above flood level.  Lower bound of </a:t>
            </a:r>
            <a:r>
              <a:rPr lang="en-US" sz="1400" dirty="0" err="1" smtClean="0"/>
              <a:t>streamflow</a:t>
            </a:r>
            <a:r>
              <a:rPr lang="en-US" sz="1400" dirty="0" smtClean="0"/>
              <a:t>  also gradually increasing all during March from near zero to 1500 cu. </a:t>
            </a:r>
            <a:r>
              <a:rPr lang="en-US" sz="1400" dirty="0" err="1" smtClean="0"/>
              <a:t>m/s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97865" y="6278210"/>
            <a:ext cx="43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GFMS (U. of Maryland)  </a:t>
            </a:r>
            <a:r>
              <a:rPr lang="en-US" dirty="0" err="1" smtClean="0"/>
              <a:t>flood.umd.edu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266</Words>
  <Application>Microsoft Macintosh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 / ESSIC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Adler</dc:creator>
  <cp:lastModifiedBy>G. Robert Brakenridge</cp:lastModifiedBy>
  <cp:revision>13</cp:revision>
  <dcterms:created xsi:type="dcterms:W3CDTF">2017-03-26T21:24:02Z</dcterms:created>
  <dcterms:modified xsi:type="dcterms:W3CDTF">2017-03-27T03:07:00Z</dcterms:modified>
</cp:coreProperties>
</file>