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0" r:id="rId3"/>
    <p:sldId id="258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horzBarState="maximized">
    <p:restoredLeft sz="15620"/>
    <p:restoredTop sz="94660"/>
  </p:normalViewPr>
  <p:slideViewPr>
    <p:cSldViewPr snapToGrid="0" snapToObjects="1">
      <p:cViewPr varScale="1">
        <p:scale>
          <a:sx n="161" d="100"/>
          <a:sy n="161" d="100"/>
        </p:scale>
        <p:origin x="-8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00A7-DA89-FC40-913E-FF079376EC19}" type="datetimeFigureOut">
              <a:rPr lang="en-US" smtClean="0"/>
              <a:pPr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BB16-0E1E-3043-ADA2-23D3E8A6A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00A7-DA89-FC40-913E-FF079376EC19}" type="datetimeFigureOut">
              <a:rPr lang="en-US" smtClean="0"/>
              <a:pPr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BB16-0E1E-3043-ADA2-23D3E8A6A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00A7-DA89-FC40-913E-FF079376EC19}" type="datetimeFigureOut">
              <a:rPr lang="en-US" smtClean="0"/>
              <a:pPr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BB16-0E1E-3043-ADA2-23D3E8A6A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00A7-DA89-FC40-913E-FF079376EC19}" type="datetimeFigureOut">
              <a:rPr lang="en-US" smtClean="0"/>
              <a:pPr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BB16-0E1E-3043-ADA2-23D3E8A6A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00A7-DA89-FC40-913E-FF079376EC19}" type="datetimeFigureOut">
              <a:rPr lang="en-US" smtClean="0"/>
              <a:pPr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BB16-0E1E-3043-ADA2-23D3E8A6A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00A7-DA89-FC40-913E-FF079376EC19}" type="datetimeFigureOut">
              <a:rPr lang="en-US" smtClean="0"/>
              <a:pPr/>
              <a:t>3/28/17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BB16-0E1E-3043-ADA2-23D3E8A6A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00A7-DA89-FC40-913E-FF079376EC19}" type="datetimeFigureOut">
              <a:rPr lang="en-US" smtClean="0"/>
              <a:pPr/>
              <a:t>3/28/17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BB16-0E1E-3043-ADA2-23D3E8A6A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00A7-DA89-FC40-913E-FF079376EC19}" type="datetimeFigureOut">
              <a:rPr lang="en-US" smtClean="0"/>
              <a:pPr/>
              <a:t>3/28/17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BB16-0E1E-3043-ADA2-23D3E8A6A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00A7-DA89-FC40-913E-FF079376EC19}" type="datetimeFigureOut">
              <a:rPr lang="en-US" smtClean="0"/>
              <a:pPr/>
              <a:t>3/28/17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BB16-0E1E-3043-ADA2-23D3E8A6A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00A7-DA89-FC40-913E-FF079376EC19}" type="datetimeFigureOut">
              <a:rPr lang="en-US" smtClean="0"/>
              <a:pPr/>
              <a:t>3/28/17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BB16-0E1E-3043-ADA2-23D3E8A6A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00A7-DA89-FC40-913E-FF079376EC19}" type="datetimeFigureOut">
              <a:rPr lang="en-US" smtClean="0"/>
              <a:pPr/>
              <a:t>3/28/17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BB16-0E1E-3043-ADA2-23D3E8A6A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000A7-DA89-FC40-913E-FF079376EC19}" type="datetimeFigureOut">
              <a:rPr lang="en-US" smtClean="0"/>
              <a:pPr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ABB16-0E1E-3043-ADA2-23D3E8A6A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Screen Shot 2017-03-28 at 11.10.2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41" y="3250173"/>
            <a:ext cx="4745557" cy="2638068"/>
          </a:xfrm>
          <a:prstGeom prst="rect">
            <a:avLst/>
          </a:prstGeom>
        </p:spPr>
      </p:pic>
      <p:pic>
        <p:nvPicPr>
          <p:cNvPr id="23" name="Picture 22" descr="Screen Shot 2017-03-28 at 11.07.30 AM.png"/>
          <p:cNvPicPr>
            <a:picLocks noChangeAspect="1"/>
          </p:cNvPicPr>
          <p:nvPr/>
        </p:nvPicPr>
        <p:blipFill>
          <a:blip r:embed="rId3"/>
          <a:srcRect b="15391"/>
          <a:stretch>
            <a:fillRect/>
          </a:stretch>
        </p:blipFill>
        <p:spPr>
          <a:xfrm>
            <a:off x="225821" y="684635"/>
            <a:ext cx="4225203" cy="2305078"/>
          </a:xfrm>
          <a:prstGeom prst="rect">
            <a:avLst/>
          </a:prstGeom>
        </p:spPr>
      </p:pic>
      <p:pic>
        <p:nvPicPr>
          <p:cNvPr id="17" name="Picture 16" descr="Screen Shot 2017-03-28 at 11.08.58 AM.png"/>
          <p:cNvPicPr>
            <a:picLocks noChangeAspect="1"/>
          </p:cNvPicPr>
          <p:nvPr/>
        </p:nvPicPr>
        <p:blipFill>
          <a:blip r:embed="rId4"/>
          <a:srcRect b="12363"/>
          <a:stretch>
            <a:fillRect/>
          </a:stretch>
        </p:blipFill>
        <p:spPr>
          <a:xfrm>
            <a:off x="4516490" y="656059"/>
            <a:ext cx="4112105" cy="2333654"/>
          </a:xfrm>
          <a:prstGeom prst="rect">
            <a:avLst/>
          </a:prstGeom>
        </p:spPr>
      </p:pic>
      <p:pic>
        <p:nvPicPr>
          <p:cNvPr id="20" name="Picture 19" descr="Screen Shot 2017-03-25 at 5.00.31 PM.png"/>
          <p:cNvPicPr>
            <a:picLocks noChangeAspect="1"/>
          </p:cNvPicPr>
          <p:nvPr/>
        </p:nvPicPr>
        <p:blipFill>
          <a:blip r:embed="rId5"/>
          <a:srcRect l="15684" t="87074" r="10188"/>
          <a:stretch>
            <a:fillRect/>
          </a:stretch>
        </p:blipFill>
        <p:spPr>
          <a:xfrm>
            <a:off x="3100057" y="2887164"/>
            <a:ext cx="3139110" cy="3630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48302" y="257087"/>
            <a:ext cx="575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Australia Flooding (Cyclone Debbie) —</a:t>
            </a:r>
            <a:r>
              <a:rPr lang="en-US" dirty="0" smtClean="0">
                <a:solidFill>
                  <a:srgbClr val="FF0000"/>
                </a:solidFill>
              </a:rPr>
              <a:t>Status </a:t>
            </a:r>
            <a:r>
              <a:rPr lang="en-US" dirty="0" smtClean="0">
                <a:solidFill>
                  <a:srgbClr val="FF0000"/>
                </a:solidFill>
              </a:rPr>
              <a:t>28 </a:t>
            </a:r>
            <a:r>
              <a:rPr lang="en-US" dirty="0" smtClean="0">
                <a:solidFill>
                  <a:srgbClr val="FF0000"/>
                </a:solidFill>
              </a:rPr>
              <a:t>March 2017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08599" y="3290374"/>
            <a:ext cx="32967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rgbClr val="FF0000"/>
                </a:solidFill>
              </a:rPr>
              <a:t>Cyclone </a:t>
            </a:r>
            <a:r>
              <a:rPr lang="en-US" sz="1600" dirty="0" smtClean="0">
                <a:solidFill>
                  <a:srgbClr val="FF0000"/>
                </a:solidFill>
              </a:rPr>
              <a:t>D</a:t>
            </a:r>
            <a:r>
              <a:rPr lang="en-US" sz="1600" dirty="0" smtClean="0">
                <a:solidFill>
                  <a:srgbClr val="FF0000"/>
                </a:solidFill>
              </a:rPr>
              <a:t>ebbie producing very heavy rain today and the next three days as it turns south. The </a:t>
            </a:r>
            <a:r>
              <a:rPr lang="en-US" sz="1600" dirty="0" smtClean="0">
                <a:solidFill>
                  <a:srgbClr val="FF0000"/>
                </a:solidFill>
              </a:rPr>
              <a:t>overview flood calculation from Global Flood Monitoring System (GFMS) [</a:t>
            </a:r>
            <a:r>
              <a:rPr lang="en-US" sz="1600" dirty="0" err="1" smtClean="0">
                <a:solidFill>
                  <a:srgbClr val="FF0000"/>
                </a:solidFill>
              </a:rPr>
              <a:t>flood.umd.edu</a:t>
            </a:r>
            <a:r>
              <a:rPr lang="en-US" sz="1600" dirty="0" smtClean="0">
                <a:solidFill>
                  <a:srgbClr val="FF0000"/>
                </a:solidFill>
              </a:rPr>
              <a:t>] today shows flooding</a:t>
            </a:r>
            <a:r>
              <a:rPr lang="en-US" sz="1600" dirty="0" smtClean="0">
                <a:solidFill>
                  <a:srgbClr val="FF0000"/>
                </a:solidFill>
              </a:rPr>
              <a:t> concentrated near landfall locations and further south—</a:t>
            </a:r>
            <a:r>
              <a:rPr lang="en-US" sz="1600" dirty="0" smtClean="0">
                <a:solidFill>
                  <a:srgbClr val="FF0000"/>
                </a:solidFill>
              </a:rPr>
              <a:t>forecast flood maps on next slide.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2841" y="6266986"/>
            <a:ext cx="430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GFMS (U. of Maryland)  </a:t>
            </a:r>
            <a:r>
              <a:rPr lang="en-US" dirty="0" err="1" smtClean="0"/>
              <a:t>flood.umd.edu</a:t>
            </a:r>
            <a:endParaRPr lang="en-US" dirty="0"/>
          </a:p>
        </p:txBody>
      </p:sp>
      <p:pic>
        <p:nvPicPr>
          <p:cNvPr id="14" name="Picture 13" descr="Screen Shot 2017-03-23 at 11.13.03 AM.png"/>
          <p:cNvPicPr>
            <a:picLocks noChangeAspect="1"/>
          </p:cNvPicPr>
          <p:nvPr/>
        </p:nvPicPr>
        <p:blipFill>
          <a:blip r:embed="rId6"/>
          <a:srcRect l="17414" t="86939" r="18462"/>
          <a:stretch>
            <a:fillRect/>
          </a:stretch>
        </p:blipFill>
        <p:spPr>
          <a:xfrm>
            <a:off x="1051615" y="5924043"/>
            <a:ext cx="3234022" cy="4416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63042" y="1531647"/>
            <a:ext cx="1782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Satellite rainfall for last day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827371" y="1230594"/>
            <a:ext cx="15065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</a:t>
            </a:r>
            <a:r>
              <a:rPr lang="en-US" sz="1400" b="1" dirty="0" smtClean="0"/>
              <a:t>ainfall estimated and forecast for  </a:t>
            </a:r>
            <a:r>
              <a:rPr lang="en-US" sz="1400" b="1" dirty="0" smtClean="0"/>
              <a:t>three </a:t>
            </a:r>
            <a:r>
              <a:rPr lang="en-US" sz="1400" b="1" dirty="0" smtClean="0"/>
              <a:t>days ending 30 March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100057" y="3705289"/>
            <a:ext cx="1782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Flood estimate for </a:t>
            </a:r>
          </a:p>
          <a:p>
            <a:r>
              <a:rPr lang="en-US" sz="1400" b="1" dirty="0" smtClean="0"/>
              <a:t>28 </a:t>
            </a:r>
            <a:r>
              <a:rPr lang="en-US" sz="1400" b="1" dirty="0" smtClean="0"/>
              <a:t>March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075409" y="6266986"/>
            <a:ext cx="1758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Adler/U. of Maryland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3-23 at 11.13.03 AM.png"/>
          <p:cNvPicPr>
            <a:picLocks noChangeAspect="1"/>
          </p:cNvPicPr>
          <p:nvPr/>
        </p:nvPicPr>
        <p:blipFill>
          <a:blip r:embed="rId2"/>
          <a:srcRect l="17414" t="86939" r="18462"/>
          <a:stretch>
            <a:fillRect/>
          </a:stretch>
        </p:blipFill>
        <p:spPr>
          <a:xfrm>
            <a:off x="5044671" y="4806427"/>
            <a:ext cx="3234022" cy="4416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41588" y="634963"/>
            <a:ext cx="3255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Forecast of Flooding (</a:t>
            </a:r>
            <a:r>
              <a:rPr lang="en-US" dirty="0" err="1" smtClean="0">
                <a:solidFill>
                  <a:srgbClr val="FF0000"/>
                </a:solidFill>
              </a:rPr>
              <a:t>Streamflow</a:t>
            </a:r>
            <a:r>
              <a:rPr lang="en-US" dirty="0" smtClean="0">
                <a:solidFill>
                  <a:srgbClr val="FF0000"/>
                </a:solidFill>
              </a:rPr>
              <a:t> above Flood Threshold) over </a:t>
            </a:r>
            <a:r>
              <a:rPr lang="en-US" dirty="0" smtClean="0">
                <a:solidFill>
                  <a:srgbClr val="FF0000"/>
                </a:solidFill>
              </a:rPr>
              <a:t>28-</a:t>
            </a:r>
            <a:r>
              <a:rPr lang="en-US" dirty="0" smtClean="0">
                <a:solidFill>
                  <a:srgbClr val="FF0000"/>
                </a:solidFill>
              </a:rPr>
              <a:t>30 March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 descr="Screen Shot 2017-03-28 at 11.10.23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76" y="345186"/>
            <a:ext cx="4364456" cy="2426213"/>
          </a:xfrm>
          <a:prstGeom prst="rect">
            <a:avLst/>
          </a:prstGeom>
        </p:spPr>
      </p:pic>
      <p:pic>
        <p:nvPicPr>
          <p:cNvPr id="10" name="Picture 9" descr="Screen Shot 2017-03-28 at 11.09.55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82" y="3008801"/>
            <a:ext cx="4533250" cy="2551527"/>
          </a:xfrm>
          <a:prstGeom prst="rect">
            <a:avLst/>
          </a:prstGeom>
        </p:spPr>
      </p:pic>
      <p:pic>
        <p:nvPicPr>
          <p:cNvPr id="11" name="Picture 10" descr="Screen Shot 2017-03-28 at 11.09.37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7432" y="1975298"/>
            <a:ext cx="4477775" cy="25980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602975" y="5525320"/>
            <a:ext cx="2275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GFMS</a:t>
            </a:r>
          </a:p>
          <a:p>
            <a:pPr algn="r"/>
            <a:r>
              <a:rPr lang="en-US" dirty="0" smtClean="0"/>
              <a:t> </a:t>
            </a:r>
            <a:r>
              <a:rPr lang="en-US" dirty="0" smtClean="0"/>
              <a:t>(U. of Maryland)  </a:t>
            </a:r>
            <a:r>
              <a:rPr lang="en-US" dirty="0" err="1" smtClean="0"/>
              <a:t>flood.umd.edu</a:t>
            </a:r>
            <a:endParaRPr lang="en-US" dirty="0"/>
          </a:p>
        </p:txBody>
      </p:sp>
      <p:pic>
        <p:nvPicPr>
          <p:cNvPr id="9" name="Picture 8" descr="Screen Shot 2017-03-23 at 11.40.59 AM.png"/>
          <p:cNvPicPr>
            <a:picLocks noChangeAspect="1"/>
          </p:cNvPicPr>
          <p:nvPr/>
        </p:nvPicPr>
        <p:blipFill>
          <a:blip r:embed="rId2"/>
          <a:srcRect l="14452" t="89193" r="11316"/>
          <a:stretch>
            <a:fillRect/>
          </a:stretch>
        </p:blipFill>
        <p:spPr>
          <a:xfrm>
            <a:off x="1752894" y="5380964"/>
            <a:ext cx="4850081" cy="7005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32264" y="194366"/>
            <a:ext cx="5203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Inundation Estimate </a:t>
            </a:r>
            <a:r>
              <a:rPr lang="en-US" sz="2000" dirty="0" smtClean="0">
                <a:solidFill>
                  <a:srgbClr val="FF0000"/>
                </a:solidFill>
              </a:rPr>
              <a:t>28 </a:t>
            </a:r>
            <a:r>
              <a:rPr lang="en-US" sz="2000" dirty="0" smtClean="0">
                <a:solidFill>
                  <a:srgbClr val="FF0000"/>
                </a:solidFill>
              </a:rPr>
              <a:t>March 2017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2" name="Picture 11" descr="Screen Shot 2017-03-28 at 11.03.19 AM.png"/>
          <p:cNvPicPr>
            <a:picLocks noChangeAspect="1"/>
          </p:cNvPicPr>
          <p:nvPr/>
        </p:nvPicPr>
        <p:blipFill>
          <a:blip r:embed="rId3"/>
          <a:srcRect b="14623"/>
          <a:stretch>
            <a:fillRect/>
          </a:stretch>
        </p:blipFill>
        <p:spPr>
          <a:xfrm>
            <a:off x="311438" y="594476"/>
            <a:ext cx="8348594" cy="47864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4300" y="1680235"/>
            <a:ext cx="2492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Calculated inundation map with water depth at 1 km resolution from GFMS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3-28 at 11.28.2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339" y="254657"/>
            <a:ext cx="5484969" cy="59535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2339" y="6208191"/>
            <a:ext cx="5868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  http</a:t>
            </a:r>
            <a:r>
              <a:rPr lang="en-US" dirty="0" smtClean="0"/>
              <a:t>://</a:t>
            </a:r>
            <a:r>
              <a:rPr lang="en-US" dirty="0" err="1" smtClean="0"/>
              <a:t>www.bom.gov.au/qld/flood/central.shtml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149</Words>
  <Application>Microsoft Macintosh PowerPoint</Application>
  <PresentationFormat>On-screen Show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UMD / ESSIC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Bob Adler</dc:creator>
  <cp:lastModifiedBy>Bob Adler</cp:lastModifiedBy>
  <cp:revision>15</cp:revision>
  <dcterms:created xsi:type="dcterms:W3CDTF">2017-03-28T15:11:26Z</dcterms:created>
  <dcterms:modified xsi:type="dcterms:W3CDTF">2017-03-28T15:45:31Z</dcterms:modified>
</cp:coreProperties>
</file>